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notesMasterIdLst>
    <p:notesMasterId r:id="rId19"/>
  </p:notesMasterIdLst>
  <p:sldIdLst>
    <p:sldId id="256" r:id="rId2"/>
    <p:sldId id="257" r:id="rId3"/>
    <p:sldId id="261" r:id="rId4"/>
    <p:sldId id="275" r:id="rId5"/>
    <p:sldId id="267" r:id="rId6"/>
    <p:sldId id="265" r:id="rId7"/>
    <p:sldId id="282" r:id="rId8"/>
    <p:sldId id="271" r:id="rId9"/>
    <p:sldId id="269" r:id="rId10"/>
    <p:sldId id="272" r:id="rId11"/>
    <p:sldId id="268" r:id="rId12"/>
    <p:sldId id="270" r:id="rId13"/>
    <p:sldId id="262" r:id="rId14"/>
    <p:sldId id="264" r:id="rId15"/>
    <p:sldId id="263" r:id="rId16"/>
    <p:sldId id="284" r:id="rId17"/>
    <p:sldId id="28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D82256-4BA9-43B7-91F0-95A665565EE7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</dgm:pt>
    <dgm:pt modelId="{A776EC97-420D-4961-B932-A7304E883E49}">
      <dgm:prSet phldrT="[Text]"/>
      <dgm:spPr/>
      <dgm:t>
        <a:bodyPr/>
        <a:lstStyle/>
        <a:p>
          <a:r>
            <a:rPr lang="en-US" dirty="0"/>
            <a:t>Comfort zone </a:t>
          </a:r>
        </a:p>
      </dgm:t>
    </dgm:pt>
    <dgm:pt modelId="{DF1E3CF6-A91B-40AD-9428-1C3445796BC6}" type="parTrans" cxnId="{72EEB374-9B65-43C8-8CD4-468C5B702A8D}">
      <dgm:prSet/>
      <dgm:spPr/>
      <dgm:t>
        <a:bodyPr/>
        <a:lstStyle/>
        <a:p>
          <a:endParaRPr lang="en-US"/>
        </a:p>
      </dgm:t>
    </dgm:pt>
    <dgm:pt modelId="{BC61B67F-0647-4D09-8E7C-EDB89C617A40}" type="sibTrans" cxnId="{72EEB374-9B65-43C8-8CD4-468C5B702A8D}">
      <dgm:prSet/>
      <dgm:spPr/>
      <dgm:t>
        <a:bodyPr/>
        <a:lstStyle/>
        <a:p>
          <a:endParaRPr lang="en-US"/>
        </a:p>
      </dgm:t>
    </dgm:pt>
    <dgm:pt modelId="{659A8211-4BC0-40E7-984E-07CF3B5DCC92}">
      <dgm:prSet phldrT="[Text]"/>
      <dgm:spPr/>
      <dgm:t>
        <a:bodyPr/>
        <a:lstStyle/>
        <a:p>
          <a:r>
            <a:rPr lang="en-US" dirty="0"/>
            <a:t>Challenge zone</a:t>
          </a:r>
        </a:p>
      </dgm:t>
    </dgm:pt>
    <dgm:pt modelId="{01BF91FE-EB77-409D-A5AD-91893AD6A4DE}" type="parTrans" cxnId="{0176934F-0C76-484A-8904-CD560D8636FB}">
      <dgm:prSet/>
      <dgm:spPr/>
      <dgm:t>
        <a:bodyPr/>
        <a:lstStyle/>
        <a:p>
          <a:endParaRPr lang="en-US"/>
        </a:p>
      </dgm:t>
    </dgm:pt>
    <dgm:pt modelId="{57F902BF-F4A5-4DAD-9B76-CF5F989FE314}" type="sibTrans" cxnId="{0176934F-0C76-484A-8904-CD560D8636FB}">
      <dgm:prSet/>
      <dgm:spPr/>
      <dgm:t>
        <a:bodyPr/>
        <a:lstStyle/>
        <a:p>
          <a:endParaRPr lang="en-US"/>
        </a:p>
      </dgm:t>
    </dgm:pt>
    <dgm:pt modelId="{03AD8027-5367-4FF1-B2EC-4A3828F7A20D}">
      <dgm:prSet phldrT="[Text]"/>
      <dgm:spPr/>
      <dgm:t>
        <a:bodyPr/>
        <a:lstStyle/>
        <a:p>
          <a:r>
            <a:rPr lang="en-US" dirty="0"/>
            <a:t>Breakthrough zone </a:t>
          </a:r>
        </a:p>
      </dgm:t>
    </dgm:pt>
    <dgm:pt modelId="{DBE9CEBF-EFF7-488D-B0FC-06AC32D1B8F3}" type="parTrans" cxnId="{CC2F4E97-FC5F-477C-AB5C-36825F1C5164}">
      <dgm:prSet/>
      <dgm:spPr/>
      <dgm:t>
        <a:bodyPr/>
        <a:lstStyle/>
        <a:p>
          <a:endParaRPr lang="en-US"/>
        </a:p>
      </dgm:t>
    </dgm:pt>
    <dgm:pt modelId="{F941C915-53E2-4F97-9268-6BFEB16AD60A}" type="sibTrans" cxnId="{CC2F4E97-FC5F-477C-AB5C-36825F1C5164}">
      <dgm:prSet/>
      <dgm:spPr/>
      <dgm:t>
        <a:bodyPr/>
        <a:lstStyle/>
        <a:p>
          <a:endParaRPr lang="en-US"/>
        </a:p>
      </dgm:t>
    </dgm:pt>
    <dgm:pt modelId="{07554BEB-A1E3-445B-98A1-BD14A15E42D2}" type="pres">
      <dgm:prSet presAssocID="{95D82256-4BA9-43B7-91F0-95A665565EE7}" presName="composite" presStyleCnt="0">
        <dgm:presLayoutVars>
          <dgm:chMax val="5"/>
          <dgm:dir/>
          <dgm:resizeHandles val="exact"/>
        </dgm:presLayoutVars>
      </dgm:prSet>
      <dgm:spPr/>
    </dgm:pt>
    <dgm:pt modelId="{361DA2F0-F29C-4613-9D8A-13A1B6528DFD}" type="pres">
      <dgm:prSet presAssocID="{A776EC97-420D-4961-B932-A7304E883E49}" presName="circle1" presStyleLbl="lnNode1" presStyleIdx="0" presStyleCnt="3"/>
      <dgm:spPr>
        <a:solidFill>
          <a:srgbClr val="00B0F0"/>
        </a:solidFill>
      </dgm:spPr>
    </dgm:pt>
    <dgm:pt modelId="{1575FA34-E29A-467C-9164-471A7436596C}" type="pres">
      <dgm:prSet presAssocID="{A776EC97-420D-4961-B932-A7304E883E49}" presName="text1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760F167-F2F2-453F-AC56-624B3D2C0F53}" type="pres">
      <dgm:prSet presAssocID="{A776EC97-420D-4961-B932-A7304E883E49}" presName="line1" presStyleLbl="callout" presStyleIdx="0" presStyleCnt="6"/>
      <dgm:spPr>
        <a:ln>
          <a:solidFill>
            <a:schemeClr val="tx1"/>
          </a:solidFill>
        </a:ln>
      </dgm:spPr>
    </dgm:pt>
    <dgm:pt modelId="{38954D80-ED56-4F61-9747-0566D8C18C92}" type="pres">
      <dgm:prSet presAssocID="{A776EC97-420D-4961-B932-A7304E883E49}" presName="d1" presStyleLbl="callout" presStyleIdx="1" presStyleCnt="6"/>
      <dgm:spPr>
        <a:ln>
          <a:solidFill>
            <a:schemeClr val="tx1"/>
          </a:solidFill>
        </a:ln>
      </dgm:spPr>
    </dgm:pt>
    <dgm:pt modelId="{03160F8F-A7A9-4E3C-B28A-B8AD6A793840}" type="pres">
      <dgm:prSet presAssocID="{659A8211-4BC0-40E7-984E-07CF3B5DCC92}" presName="circle2" presStyleLbl="lnNode1" presStyleIdx="1" presStyleCnt="3"/>
      <dgm:spPr>
        <a:solidFill>
          <a:srgbClr val="7030A0"/>
        </a:solidFill>
      </dgm:spPr>
    </dgm:pt>
    <dgm:pt modelId="{2A72641A-87CC-499A-B0AB-13D467CCE057}" type="pres">
      <dgm:prSet presAssocID="{659A8211-4BC0-40E7-984E-07CF3B5DCC92}" presName="text2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D1E8EFD-26E1-46FD-9DF0-FF47441F6FF9}" type="pres">
      <dgm:prSet presAssocID="{659A8211-4BC0-40E7-984E-07CF3B5DCC92}" presName="line2" presStyleLbl="callout" presStyleIdx="2" presStyleCnt="6"/>
      <dgm:spPr>
        <a:ln>
          <a:solidFill>
            <a:schemeClr val="tx1"/>
          </a:solidFill>
        </a:ln>
      </dgm:spPr>
    </dgm:pt>
    <dgm:pt modelId="{81685A8F-6806-4C08-B1F4-446F734159C2}" type="pres">
      <dgm:prSet presAssocID="{659A8211-4BC0-40E7-984E-07CF3B5DCC92}" presName="d2" presStyleLbl="callout" presStyleIdx="3" presStyleCnt="6"/>
      <dgm:spPr>
        <a:ln>
          <a:solidFill>
            <a:schemeClr val="tx1"/>
          </a:solidFill>
        </a:ln>
      </dgm:spPr>
    </dgm:pt>
    <dgm:pt modelId="{0CA5717F-9C36-4A24-AA98-1057D3BD4FB0}" type="pres">
      <dgm:prSet presAssocID="{03AD8027-5367-4FF1-B2EC-4A3828F7A20D}" presName="circle3" presStyleLbl="lnNode1" presStyleIdx="2" presStyleCnt="3"/>
      <dgm:spPr>
        <a:solidFill>
          <a:srgbClr val="FF0000"/>
        </a:solidFill>
      </dgm:spPr>
    </dgm:pt>
    <dgm:pt modelId="{7D7C8ECE-877C-4455-B09C-553A93F4DE8C}" type="pres">
      <dgm:prSet presAssocID="{03AD8027-5367-4FF1-B2EC-4A3828F7A20D}" presName="text3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F40240F-9E02-4A35-B8A2-4C7E7D804CC6}" type="pres">
      <dgm:prSet presAssocID="{03AD8027-5367-4FF1-B2EC-4A3828F7A20D}" presName="line3" presStyleLbl="callout" presStyleIdx="4" presStyleCnt="6"/>
      <dgm:spPr>
        <a:ln>
          <a:solidFill>
            <a:schemeClr val="tx1"/>
          </a:solidFill>
        </a:ln>
      </dgm:spPr>
    </dgm:pt>
    <dgm:pt modelId="{66FA2DC6-AF25-4DCD-A3F9-805B2A529E4D}" type="pres">
      <dgm:prSet presAssocID="{03AD8027-5367-4FF1-B2EC-4A3828F7A20D}" presName="d3" presStyleLbl="callout" presStyleIdx="5" presStyleCnt="6"/>
      <dgm:spPr>
        <a:ln>
          <a:solidFill>
            <a:schemeClr val="tx1"/>
          </a:solidFill>
        </a:ln>
      </dgm:spPr>
    </dgm:pt>
  </dgm:ptLst>
  <dgm:cxnLst>
    <dgm:cxn modelId="{FD95C40F-D0BC-4E2C-89FF-45CFE1C87AF4}" type="presOf" srcId="{659A8211-4BC0-40E7-984E-07CF3B5DCC92}" destId="{2A72641A-87CC-499A-B0AB-13D467CCE057}" srcOrd="0" destOrd="0" presId="urn:microsoft.com/office/officeart/2005/8/layout/target1"/>
    <dgm:cxn modelId="{30C2D046-04A0-4236-9C1B-6D5B4F0195DB}" type="presOf" srcId="{95D82256-4BA9-43B7-91F0-95A665565EE7}" destId="{07554BEB-A1E3-445B-98A1-BD14A15E42D2}" srcOrd="0" destOrd="0" presId="urn:microsoft.com/office/officeart/2005/8/layout/target1"/>
    <dgm:cxn modelId="{72EEB374-9B65-43C8-8CD4-468C5B702A8D}" srcId="{95D82256-4BA9-43B7-91F0-95A665565EE7}" destId="{A776EC97-420D-4961-B932-A7304E883E49}" srcOrd="0" destOrd="0" parTransId="{DF1E3CF6-A91B-40AD-9428-1C3445796BC6}" sibTransId="{BC61B67F-0647-4D09-8E7C-EDB89C617A40}"/>
    <dgm:cxn modelId="{CC2F4E97-FC5F-477C-AB5C-36825F1C5164}" srcId="{95D82256-4BA9-43B7-91F0-95A665565EE7}" destId="{03AD8027-5367-4FF1-B2EC-4A3828F7A20D}" srcOrd="2" destOrd="0" parTransId="{DBE9CEBF-EFF7-488D-B0FC-06AC32D1B8F3}" sibTransId="{F941C915-53E2-4F97-9268-6BFEB16AD60A}"/>
    <dgm:cxn modelId="{0176934F-0C76-484A-8904-CD560D8636FB}" srcId="{95D82256-4BA9-43B7-91F0-95A665565EE7}" destId="{659A8211-4BC0-40E7-984E-07CF3B5DCC92}" srcOrd="1" destOrd="0" parTransId="{01BF91FE-EB77-409D-A5AD-91893AD6A4DE}" sibTransId="{57F902BF-F4A5-4DAD-9B76-CF5F989FE314}"/>
    <dgm:cxn modelId="{185B0E14-0FB3-40DD-AFD2-D1630799B8CA}" type="presOf" srcId="{A776EC97-420D-4961-B932-A7304E883E49}" destId="{1575FA34-E29A-467C-9164-471A7436596C}" srcOrd="0" destOrd="0" presId="urn:microsoft.com/office/officeart/2005/8/layout/target1"/>
    <dgm:cxn modelId="{0A4ABD1C-E31D-4BB1-B0D9-8C5FD0E13D00}" type="presOf" srcId="{03AD8027-5367-4FF1-B2EC-4A3828F7A20D}" destId="{7D7C8ECE-877C-4455-B09C-553A93F4DE8C}" srcOrd="0" destOrd="0" presId="urn:microsoft.com/office/officeart/2005/8/layout/target1"/>
    <dgm:cxn modelId="{18FA3977-06AB-47A8-BA72-8C9632287F1D}" type="presParOf" srcId="{07554BEB-A1E3-445B-98A1-BD14A15E42D2}" destId="{361DA2F0-F29C-4613-9D8A-13A1B6528DFD}" srcOrd="0" destOrd="0" presId="urn:microsoft.com/office/officeart/2005/8/layout/target1"/>
    <dgm:cxn modelId="{9B6E4E10-202D-4A13-A9A8-731C33212598}" type="presParOf" srcId="{07554BEB-A1E3-445B-98A1-BD14A15E42D2}" destId="{1575FA34-E29A-467C-9164-471A7436596C}" srcOrd="1" destOrd="0" presId="urn:microsoft.com/office/officeart/2005/8/layout/target1"/>
    <dgm:cxn modelId="{CC2B9968-3BAE-438C-B50E-A3742707D971}" type="presParOf" srcId="{07554BEB-A1E3-445B-98A1-BD14A15E42D2}" destId="{9760F167-F2F2-453F-AC56-624B3D2C0F53}" srcOrd="2" destOrd="0" presId="urn:microsoft.com/office/officeart/2005/8/layout/target1"/>
    <dgm:cxn modelId="{E3D242BA-D2AF-4966-834F-CBC1EFD33824}" type="presParOf" srcId="{07554BEB-A1E3-445B-98A1-BD14A15E42D2}" destId="{38954D80-ED56-4F61-9747-0566D8C18C92}" srcOrd="3" destOrd="0" presId="urn:microsoft.com/office/officeart/2005/8/layout/target1"/>
    <dgm:cxn modelId="{9E49946D-5E05-4672-8AF0-3606CCBB4364}" type="presParOf" srcId="{07554BEB-A1E3-445B-98A1-BD14A15E42D2}" destId="{03160F8F-A7A9-4E3C-B28A-B8AD6A793840}" srcOrd="4" destOrd="0" presId="urn:microsoft.com/office/officeart/2005/8/layout/target1"/>
    <dgm:cxn modelId="{24AB3FC9-4003-48DF-AED0-4853CF2BF710}" type="presParOf" srcId="{07554BEB-A1E3-445B-98A1-BD14A15E42D2}" destId="{2A72641A-87CC-499A-B0AB-13D467CCE057}" srcOrd="5" destOrd="0" presId="urn:microsoft.com/office/officeart/2005/8/layout/target1"/>
    <dgm:cxn modelId="{688B10C5-0D6E-4454-B957-9EEF3C036162}" type="presParOf" srcId="{07554BEB-A1E3-445B-98A1-BD14A15E42D2}" destId="{DD1E8EFD-26E1-46FD-9DF0-FF47441F6FF9}" srcOrd="6" destOrd="0" presId="urn:microsoft.com/office/officeart/2005/8/layout/target1"/>
    <dgm:cxn modelId="{EE964F4F-033D-4154-A3C7-537D41E923EF}" type="presParOf" srcId="{07554BEB-A1E3-445B-98A1-BD14A15E42D2}" destId="{81685A8F-6806-4C08-B1F4-446F734159C2}" srcOrd="7" destOrd="0" presId="urn:microsoft.com/office/officeart/2005/8/layout/target1"/>
    <dgm:cxn modelId="{444C75C0-4E6D-44E7-ADBC-6B87F0900C62}" type="presParOf" srcId="{07554BEB-A1E3-445B-98A1-BD14A15E42D2}" destId="{0CA5717F-9C36-4A24-AA98-1057D3BD4FB0}" srcOrd="8" destOrd="0" presId="urn:microsoft.com/office/officeart/2005/8/layout/target1"/>
    <dgm:cxn modelId="{A821EEF0-9B78-4E3F-94F5-D5104D5AD867}" type="presParOf" srcId="{07554BEB-A1E3-445B-98A1-BD14A15E42D2}" destId="{7D7C8ECE-877C-4455-B09C-553A93F4DE8C}" srcOrd="9" destOrd="0" presId="urn:microsoft.com/office/officeart/2005/8/layout/target1"/>
    <dgm:cxn modelId="{A20435E9-3822-4DDF-8B29-60AD2E8091A7}" type="presParOf" srcId="{07554BEB-A1E3-445B-98A1-BD14A15E42D2}" destId="{FF40240F-9E02-4A35-B8A2-4C7E7D804CC6}" srcOrd="10" destOrd="0" presId="urn:microsoft.com/office/officeart/2005/8/layout/target1"/>
    <dgm:cxn modelId="{3652D7B4-778E-4A33-B159-67C9A8A5D776}" type="presParOf" srcId="{07554BEB-A1E3-445B-98A1-BD14A15E42D2}" destId="{66FA2DC6-AF25-4DCD-A3F9-805B2A529E4D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A5717F-9C36-4A24-AA98-1057D3BD4FB0}">
      <dsp:nvSpPr>
        <dsp:cNvPr id="0" name=""/>
        <dsp:cNvSpPr/>
      </dsp:nvSpPr>
      <dsp:spPr>
        <a:xfrm>
          <a:off x="677333" y="1354666"/>
          <a:ext cx="4064000" cy="4064000"/>
        </a:xfrm>
        <a:prstGeom prst="ellipse">
          <a:avLst/>
        </a:prstGeom>
        <a:solidFill>
          <a:srgbClr val="FF0000"/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160F8F-A7A9-4E3C-B28A-B8AD6A793840}">
      <dsp:nvSpPr>
        <dsp:cNvPr id="0" name=""/>
        <dsp:cNvSpPr/>
      </dsp:nvSpPr>
      <dsp:spPr>
        <a:xfrm>
          <a:off x="1490133" y="2167466"/>
          <a:ext cx="2438400" cy="2438400"/>
        </a:xfrm>
        <a:prstGeom prst="ellipse">
          <a:avLst/>
        </a:prstGeom>
        <a:solidFill>
          <a:srgbClr val="7030A0"/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1DA2F0-F29C-4613-9D8A-13A1B6528DFD}">
      <dsp:nvSpPr>
        <dsp:cNvPr id="0" name=""/>
        <dsp:cNvSpPr/>
      </dsp:nvSpPr>
      <dsp:spPr>
        <a:xfrm>
          <a:off x="2302933" y="2980266"/>
          <a:ext cx="812800" cy="812800"/>
        </a:xfrm>
        <a:prstGeom prst="ellipse">
          <a:avLst/>
        </a:prstGeom>
        <a:solidFill>
          <a:srgbClr val="00B0F0"/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75FA34-E29A-467C-9164-471A7436596C}">
      <dsp:nvSpPr>
        <dsp:cNvPr id="0" name=""/>
        <dsp:cNvSpPr/>
      </dsp:nvSpPr>
      <dsp:spPr>
        <a:xfrm>
          <a:off x="5418666" y="0"/>
          <a:ext cx="2032000" cy="11853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31750" bIns="317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Comfort zone </a:t>
          </a:r>
        </a:p>
      </dsp:txBody>
      <dsp:txXfrm>
        <a:off x="5418666" y="0"/>
        <a:ext cx="2032000" cy="1185333"/>
      </dsp:txXfrm>
    </dsp:sp>
    <dsp:sp modelId="{9760F167-F2F2-453F-AC56-624B3D2C0F53}">
      <dsp:nvSpPr>
        <dsp:cNvPr id="0" name=""/>
        <dsp:cNvSpPr/>
      </dsp:nvSpPr>
      <dsp:spPr>
        <a:xfrm>
          <a:off x="4910666" y="592666"/>
          <a:ext cx="508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954D80-ED56-4F61-9747-0566D8C18C92}">
      <dsp:nvSpPr>
        <dsp:cNvPr id="0" name=""/>
        <dsp:cNvSpPr/>
      </dsp:nvSpPr>
      <dsp:spPr>
        <a:xfrm rot="5400000">
          <a:off x="2412322" y="890354"/>
          <a:ext cx="2793322" cy="2199301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72641A-87CC-499A-B0AB-13D467CCE057}">
      <dsp:nvSpPr>
        <dsp:cNvPr id="0" name=""/>
        <dsp:cNvSpPr/>
      </dsp:nvSpPr>
      <dsp:spPr>
        <a:xfrm>
          <a:off x="5418666" y="1185333"/>
          <a:ext cx="2032000" cy="11853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31750" bIns="317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Challenge zone</a:t>
          </a:r>
        </a:p>
      </dsp:txBody>
      <dsp:txXfrm>
        <a:off x="5418666" y="1185333"/>
        <a:ext cx="2032000" cy="1185333"/>
      </dsp:txXfrm>
    </dsp:sp>
    <dsp:sp modelId="{DD1E8EFD-26E1-46FD-9DF0-FF47441F6FF9}">
      <dsp:nvSpPr>
        <dsp:cNvPr id="0" name=""/>
        <dsp:cNvSpPr/>
      </dsp:nvSpPr>
      <dsp:spPr>
        <a:xfrm>
          <a:off x="4910666" y="1778000"/>
          <a:ext cx="508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685A8F-6806-4C08-B1F4-446F734159C2}">
      <dsp:nvSpPr>
        <dsp:cNvPr id="0" name=""/>
        <dsp:cNvSpPr/>
      </dsp:nvSpPr>
      <dsp:spPr>
        <a:xfrm rot="5400000">
          <a:off x="3011898" y="2057196"/>
          <a:ext cx="2176678" cy="1616794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7C8ECE-877C-4455-B09C-553A93F4DE8C}">
      <dsp:nvSpPr>
        <dsp:cNvPr id="0" name=""/>
        <dsp:cNvSpPr/>
      </dsp:nvSpPr>
      <dsp:spPr>
        <a:xfrm>
          <a:off x="5418666" y="2370666"/>
          <a:ext cx="2032000" cy="11853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31750" bIns="317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Breakthrough zone </a:t>
          </a:r>
        </a:p>
      </dsp:txBody>
      <dsp:txXfrm>
        <a:off x="5418666" y="2370666"/>
        <a:ext cx="2032000" cy="1185333"/>
      </dsp:txXfrm>
    </dsp:sp>
    <dsp:sp modelId="{FF40240F-9E02-4A35-B8A2-4C7E7D804CC6}">
      <dsp:nvSpPr>
        <dsp:cNvPr id="0" name=""/>
        <dsp:cNvSpPr/>
      </dsp:nvSpPr>
      <dsp:spPr>
        <a:xfrm>
          <a:off x="4910666" y="2963333"/>
          <a:ext cx="508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FA2DC6-AF25-4DCD-A3F9-805B2A529E4D}">
      <dsp:nvSpPr>
        <dsp:cNvPr id="0" name=""/>
        <dsp:cNvSpPr/>
      </dsp:nvSpPr>
      <dsp:spPr>
        <a:xfrm rot="5400000">
          <a:off x="3612218" y="3223090"/>
          <a:ext cx="1555157" cy="1034288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139ADE-6379-44B3-8DA5-5B900670B374}" type="datetimeFigureOut">
              <a:rPr lang="en-GB" smtClean="0"/>
              <a:t>22/06/2018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FDE8F0-52A8-415F-9DC1-AB13C66A7D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605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86C9DBB-7923-4B3C-BDC9-8A6888EC5C68}" type="datetimeFigureOut">
              <a:rPr lang="en-GB" smtClean="0"/>
              <a:t>22/06/2018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511CD12-1B48-4002-81B1-79823CD8B42E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75458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C9DBB-7923-4B3C-BDC9-8A6888EC5C68}" type="datetimeFigureOut">
              <a:rPr lang="en-GB" smtClean="0"/>
              <a:t>22/06/2018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CD12-1B48-4002-81B1-79823CD8B4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6431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C9DBB-7923-4B3C-BDC9-8A6888EC5C68}" type="datetimeFigureOut">
              <a:rPr lang="en-GB" smtClean="0"/>
              <a:t>22/06/2018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CD12-1B48-4002-81B1-79823CD8B4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943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C9DBB-7923-4B3C-BDC9-8A6888EC5C68}" type="datetimeFigureOut">
              <a:rPr lang="en-GB" smtClean="0"/>
              <a:t>22/06/2018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CD12-1B48-4002-81B1-79823CD8B4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778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86C9DBB-7923-4B3C-BDC9-8A6888EC5C68}" type="datetimeFigureOut">
              <a:rPr lang="en-GB" smtClean="0"/>
              <a:t>22/06/2018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511CD12-1B48-4002-81B1-79823CD8B42E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6254791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C9DBB-7923-4B3C-BDC9-8A6888EC5C68}" type="datetimeFigureOut">
              <a:rPr lang="en-GB" smtClean="0"/>
              <a:t>22/06/2018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CD12-1B48-4002-81B1-79823CD8B4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5983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C9DBB-7923-4B3C-BDC9-8A6888EC5C68}" type="datetimeFigureOut">
              <a:rPr lang="en-GB" smtClean="0"/>
              <a:t>22/06/2018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CD12-1B48-4002-81B1-79823CD8B4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84880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C9DBB-7923-4B3C-BDC9-8A6888EC5C68}" type="datetimeFigureOut">
              <a:rPr lang="en-GB" smtClean="0"/>
              <a:t>22/06/2018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CD12-1B48-4002-81B1-79823CD8B4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922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C9DBB-7923-4B3C-BDC9-8A6888EC5C68}" type="datetimeFigureOut">
              <a:rPr lang="en-GB" smtClean="0"/>
              <a:t>22/06/2018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1CD12-1B48-4002-81B1-79823CD8B4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444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186C9DBB-7923-4B3C-BDC9-8A6888EC5C68}" type="datetimeFigureOut">
              <a:rPr lang="en-GB" smtClean="0"/>
              <a:t>22/06/2018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511CD12-1B48-4002-81B1-79823CD8B42E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645602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186C9DBB-7923-4B3C-BDC9-8A6888EC5C68}" type="datetimeFigureOut">
              <a:rPr lang="en-GB" smtClean="0"/>
              <a:t>22/06/2018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511CD12-1B48-4002-81B1-79823CD8B4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445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86C9DBB-7923-4B3C-BDC9-8A6888EC5C68}" type="datetimeFigureOut">
              <a:rPr lang="en-GB" smtClean="0"/>
              <a:t>22/06/2018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511CD12-1B48-4002-81B1-79823CD8B42E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61277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470EE2-1586-48D4-B642-A8D4E5C6D1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Successful Learners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EBFDD72A-271A-4B73-9363-97485B0717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543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4FDB51-EE06-4343-8931-16D64E802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Being ‘stuck’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3D2CE5B-121B-4AE5-9675-6DDA55D27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1043" y="314718"/>
            <a:ext cx="5219958" cy="34515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054A50D-BA38-4CA8-B31B-387165D443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8" y="3299793"/>
            <a:ext cx="4849702" cy="312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611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513A75-5353-46D8-94A6-4A3ED1B82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779585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What is the Brain?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="" xmlns:a16="http://schemas.microsoft.com/office/drawing/2014/main" id="{2B110C10-8218-46F5-A309-0C68F7A4362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1127134" y="1420644"/>
            <a:ext cx="3974505" cy="500787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75F3089-99D9-4CD5-8871-46B975A7D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8288" y="2407640"/>
            <a:ext cx="5218623" cy="393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491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23DCC1-57AF-4533-90E4-D639E4E5E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Making mistakes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A31E83C-D881-479E-9598-517C1AA02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6472" y="3454745"/>
            <a:ext cx="6796321" cy="32713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891984F-45DF-4C35-A44D-74B76CECD3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666" y="1606383"/>
            <a:ext cx="3742728" cy="24126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4E7ACD7-CE01-4485-B763-BC38ECD60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7724" y="1267076"/>
            <a:ext cx="3638550" cy="285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659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EE7750C-337C-4F55-9939-F6DC5DA95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="" xmlns:a16="http://schemas.microsoft.com/office/drawing/2014/main" id="{BB5E3FCE-6A0D-48AB-80BA-C5C10F7C67DB}"/>
              </a:ext>
            </a:extLst>
          </p:cNvPr>
          <p:cNvSpPr/>
          <p:nvPr/>
        </p:nvSpPr>
        <p:spPr>
          <a:xfrm>
            <a:off x="1107347" y="3473042"/>
            <a:ext cx="10322653" cy="6123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Up 4">
            <a:extLst>
              <a:ext uri="{FF2B5EF4-FFF2-40B4-BE49-F238E27FC236}">
                <a16:creationId xmlns="" xmlns:a16="http://schemas.microsoft.com/office/drawing/2014/main" id="{04E97E29-51B3-4662-8E2C-381CBC0DC34F}"/>
              </a:ext>
            </a:extLst>
          </p:cNvPr>
          <p:cNvSpPr/>
          <p:nvPr/>
        </p:nvSpPr>
        <p:spPr>
          <a:xfrm>
            <a:off x="1585519" y="2927758"/>
            <a:ext cx="377505" cy="7046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04FE9-ECC0-4E63-9668-B2743A86EB7D}"/>
              </a:ext>
            </a:extLst>
          </p:cNvPr>
          <p:cNvSpPr txBox="1"/>
          <p:nvPr/>
        </p:nvSpPr>
        <p:spPr>
          <a:xfrm>
            <a:off x="1119929" y="1362356"/>
            <a:ext cx="13086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The starting point. </a:t>
            </a:r>
          </a:p>
          <a:p>
            <a:pPr algn="ctr"/>
            <a:r>
              <a:rPr lang="en-GB" dirty="0"/>
              <a:t>Assessing where their mindset it. </a:t>
            </a:r>
          </a:p>
        </p:txBody>
      </p:sp>
      <p:sp>
        <p:nvSpPr>
          <p:cNvPr id="7" name="Arrow: Up 6">
            <a:extLst>
              <a:ext uri="{FF2B5EF4-FFF2-40B4-BE49-F238E27FC236}">
                <a16:creationId xmlns="" xmlns:a16="http://schemas.microsoft.com/office/drawing/2014/main" id="{0B4999D4-D82F-478D-879B-2F6E9E2E8670}"/>
              </a:ext>
            </a:extLst>
          </p:cNvPr>
          <p:cNvSpPr/>
          <p:nvPr/>
        </p:nvSpPr>
        <p:spPr>
          <a:xfrm rot="10800000">
            <a:off x="2978089" y="3926046"/>
            <a:ext cx="377505" cy="7046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60C3B59-C168-467D-BB13-C3FF7F95F083}"/>
              </a:ext>
            </a:extLst>
          </p:cNvPr>
          <p:cNvSpPr txBox="1"/>
          <p:nvPr/>
        </p:nvSpPr>
        <p:spPr>
          <a:xfrm>
            <a:off x="2239857" y="4718796"/>
            <a:ext cx="18539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Starting to learn the different mindsets</a:t>
            </a:r>
          </a:p>
          <a:p>
            <a:pPr marL="285750" indent="-285750">
              <a:buFontTx/>
              <a:buChar char="-"/>
            </a:pPr>
            <a:r>
              <a:rPr lang="en-GB" dirty="0"/>
              <a:t>Understanding them</a:t>
            </a:r>
          </a:p>
          <a:p>
            <a:pPr marL="285750" indent="-285750">
              <a:buFontTx/>
              <a:buChar char="-"/>
            </a:pPr>
            <a:r>
              <a:rPr lang="en-GB" dirty="0"/>
              <a:t>Memorising </a:t>
            </a:r>
          </a:p>
        </p:txBody>
      </p:sp>
      <p:sp>
        <p:nvSpPr>
          <p:cNvPr id="9" name="Arrow: Up 8">
            <a:extLst>
              <a:ext uri="{FF2B5EF4-FFF2-40B4-BE49-F238E27FC236}">
                <a16:creationId xmlns="" xmlns:a16="http://schemas.microsoft.com/office/drawing/2014/main" id="{7E106C78-662B-4BEE-9013-0A53752C0ADD}"/>
              </a:ext>
            </a:extLst>
          </p:cNvPr>
          <p:cNvSpPr/>
          <p:nvPr/>
        </p:nvSpPr>
        <p:spPr>
          <a:xfrm>
            <a:off x="4980117" y="2944428"/>
            <a:ext cx="377505" cy="7046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0DC9AB1-03B0-4DAA-9CDA-0A92F68AD78F}"/>
              </a:ext>
            </a:extLst>
          </p:cNvPr>
          <p:cNvSpPr txBox="1"/>
          <p:nvPr/>
        </p:nvSpPr>
        <p:spPr>
          <a:xfrm>
            <a:off x="4533796" y="2624384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What is…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BD1A483-E989-4959-B80F-FD86109A5439}"/>
              </a:ext>
            </a:extLst>
          </p:cNvPr>
          <p:cNvSpPr txBox="1"/>
          <p:nvPr/>
        </p:nvSpPr>
        <p:spPr>
          <a:xfrm>
            <a:off x="3803468" y="1919921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intelligence?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9BBD406-4AEC-4301-8C8E-78F2B6FA036E}"/>
              </a:ext>
            </a:extLst>
          </p:cNvPr>
          <p:cNvSpPr txBox="1"/>
          <p:nvPr/>
        </p:nvSpPr>
        <p:spPr>
          <a:xfrm>
            <a:off x="5108633" y="2112429"/>
            <a:ext cx="784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effort?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BBD96C4-0E69-42C5-BED2-70E8D4660003}"/>
              </a:ext>
            </a:extLst>
          </p:cNvPr>
          <p:cNvSpPr txBox="1"/>
          <p:nvPr/>
        </p:nvSpPr>
        <p:spPr>
          <a:xfrm>
            <a:off x="5357622" y="1678559"/>
            <a:ext cx="1217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risk taking?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3E57149-454F-48BD-B478-1CFF8B5407F5}"/>
              </a:ext>
            </a:extLst>
          </p:cNvPr>
          <p:cNvSpPr txBox="1"/>
          <p:nvPr/>
        </p:nvSpPr>
        <p:spPr>
          <a:xfrm>
            <a:off x="4456050" y="1479278"/>
            <a:ext cx="1099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the brain?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1164C48-88CD-49DD-9455-DDFA76DA0B1F}"/>
              </a:ext>
            </a:extLst>
          </p:cNvPr>
          <p:cNvSpPr txBox="1"/>
          <p:nvPr/>
        </p:nvSpPr>
        <p:spPr>
          <a:xfrm>
            <a:off x="3208809" y="2448963"/>
            <a:ext cx="1336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being stuck?</a:t>
            </a:r>
          </a:p>
        </p:txBody>
      </p:sp>
      <p:sp>
        <p:nvSpPr>
          <p:cNvPr id="17" name="Arrow: Up 16">
            <a:extLst>
              <a:ext uri="{FF2B5EF4-FFF2-40B4-BE49-F238E27FC236}">
                <a16:creationId xmlns="" xmlns:a16="http://schemas.microsoft.com/office/drawing/2014/main" id="{8E6D0827-7311-486E-8B7D-4FCE7C5BAC17}"/>
              </a:ext>
            </a:extLst>
          </p:cNvPr>
          <p:cNvSpPr/>
          <p:nvPr/>
        </p:nvSpPr>
        <p:spPr>
          <a:xfrm rot="2737527">
            <a:off x="5801822" y="1134411"/>
            <a:ext cx="216733" cy="4223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BC335EDA-C757-41E7-9C62-9A7FE773BAA7}"/>
              </a:ext>
            </a:extLst>
          </p:cNvPr>
          <p:cNvSpPr txBox="1"/>
          <p:nvPr/>
        </p:nvSpPr>
        <p:spPr>
          <a:xfrm>
            <a:off x="6072889" y="518850"/>
            <a:ext cx="18070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Why is it okay to make mistakes?</a:t>
            </a:r>
          </a:p>
        </p:txBody>
      </p:sp>
      <p:sp>
        <p:nvSpPr>
          <p:cNvPr id="19" name="Arrow: Up 18">
            <a:extLst>
              <a:ext uri="{FF2B5EF4-FFF2-40B4-BE49-F238E27FC236}">
                <a16:creationId xmlns="" xmlns:a16="http://schemas.microsoft.com/office/drawing/2014/main" id="{AD8D25C9-BACB-41BB-86C9-44E900C7981C}"/>
              </a:ext>
            </a:extLst>
          </p:cNvPr>
          <p:cNvSpPr/>
          <p:nvPr/>
        </p:nvSpPr>
        <p:spPr>
          <a:xfrm rot="10800000">
            <a:off x="7168392" y="3926046"/>
            <a:ext cx="377505" cy="7046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3DDD6AC5-AD86-47D1-B35D-439ED3F40033}"/>
              </a:ext>
            </a:extLst>
          </p:cNvPr>
          <p:cNvSpPr txBox="1"/>
          <p:nvPr/>
        </p:nvSpPr>
        <p:spPr>
          <a:xfrm>
            <a:off x="6822991" y="4674759"/>
            <a:ext cx="1068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Displays! </a:t>
            </a:r>
          </a:p>
        </p:txBody>
      </p:sp>
      <p:sp>
        <p:nvSpPr>
          <p:cNvPr id="21" name="Arrow: Up 20">
            <a:extLst>
              <a:ext uri="{FF2B5EF4-FFF2-40B4-BE49-F238E27FC236}">
                <a16:creationId xmlns="" xmlns:a16="http://schemas.microsoft.com/office/drawing/2014/main" id="{DF243B57-3B72-43F1-90B3-34F5EC011CED}"/>
              </a:ext>
            </a:extLst>
          </p:cNvPr>
          <p:cNvSpPr/>
          <p:nvPr/>
        </p:nvSpPr>
        <p:spPr>
          <a:xfrm>
            <a:off x="8875544" y="2927758"/>
            <a:ext cx="377505" cy="7046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2537F9AA-42E1-4840-9519-75F1E21AF458}"/>
              </a:ext>
            </a:extLst>
          </p:cNvPr>
          <p:cNvSpPr txBox="1"/>
          <p:nvPr/>
        </p:nvSpPr>
        <p:spPr>
          <a:xfrm>
            <a:off x="8084123" y="2193353"/>
            <a:ext cx="19603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How do we learn? </a:t>
            </a:r>
          </a:p>
          <a:p>
            <a:r>
              <a:rPr lang="en-GB" dirty="0"/>
              <a:t>Learning buttons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46BFF0C-C555-426F-80DA-EE9ADB7BED46}"/>
              </a:ext>
            </a:extLst>
          </p:cNvPr>
          <p:cNvSpPr txBox="1"/>
          <p:nvPr/>
        </p:nvSpPr>
        <p:spPr>
          <a:xfrm>
            <a:off x="9731203" y="4630721"/>
            <a:ext cx="1311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Classroom incentives</a:t>
            </a:r>
          </a:p>
        </p:txBody>
      </p:sp>
      <p:sp>
        <p:nvSpPr>
          <p:cNvPr id="24" name="Arrow: Up 23">
            <a:extLst>
              <a:ext uri="{FF2B5EF4-FFF2-40B4-BE49-F238E27FC236}">
                <a16:creationId xmlns="" xmlns:a16="http://schemas.microsoft.com/office/drawing/2014/main" id="{723AF9E6-1458-4F5F-A73D-7B9A8AD6BD2B}"/>
              </a:ext>
            </a:extLst>
          </p:cNvPr>
          <p:cNvSpPr/>
          <p:nvPr/>
        </p:nvSpPr>
        <p:spPr>
          <a:xfrm rot="10800000">
            <a:off x="10198216" y="3926046"/>
            <a:ext cx="377505" cy="7046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89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 animBg="1"/>
      <p:bldP spid="8" grpId="0"/>
      <p:bldP spid="9" grpId="0" animBg="1"/>
      <p:bldP spid="10" grpId="0"/>
      <p:bldP spid="11" grpId="0"/>
      <p:bldP spid="12" grpId="0"/>
      <p:bldP spid="13" grpId="0"/>
      <p:bldP spid="14" grpId="0"/>
      <p:bldP spid="15" grpId="0"/>
      <p:bldP spid="17" grpId="0" animBg="1"/>
      <p:bldP spid="18" grpId="0"/>
      <p:bldP spid="19" grpId="0" animBg="1"/>
      <p:bldP spid="20" grpId="0"/>
      <p:bldP spid="21" grpId="0" animBg="1"/>
      <p:bldP spid="22" grpId="0"/>
      <p:bldP spid="23" grpId="0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C5F70F-10D5-40CF-AD08-C26301D54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we did…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1593B8C-BB17-406A-A48D-C2890BE93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753299"/>
            <a:ext cx="10178322" cy="4603539"/>
          </a:xfrm>
        </p:spPr>
        <p:txBody>
          <a:bodyPr>
            <a:normAutofit/>
          </a:bodyPr>
          <a:lstStyle/>
          <a:p>
            <a:r>
              <a:rPr lang="en-GB" dirty="0"/>
              <a:t>Half an hour session, once a week, with a big drive 1</a:t>
            </a:r>
            <a:r>
              <a:rPr lang="en-GB" baseline="30000" dirty="0"/>
              <a:t>st</a:t>
            </a:r>
            <a:r>
              <a:rPr lang="en-GB" dirty="0"/>
              <a:t> week back in September.  Covering sessions 1-3 in the planning guide  </a:t>
            </a:r>
          </a:p>
          <a:p>
            <a:r>
              <a:rPr lang="en-GB" dirty="0"/>
              <a:t>As it builds momentum, it must become everyday language. </a:t>
            </a:r>
          </a:p>
          <a:p>
            <a:r>
              <a:rPr lang="en-GB" dirty="0"/>
              <a:t>Autumn term will be key, with refreshers at the start of each term. </a:t>
            </a:r>
          </a:p>
          <a:p>
            <a:r>
              <a:rPr lang="en-GB" dirty="0"/>
              <a:t>Each year this will become easier as the children will have grown up with it, therefore the activities will need to evolve as the cohorts move through the school. </a:t>
            </a:r>
          </a:p>
          <a:p>
            <a:r>
              <a:rPr lang="en-GB" dirty="0"/>
              <a:t>Therefore:</a:t>
            </a:r>
          </a:p>
          <a:p>
            <a:pPr lvl="1"/>
            <a:r>
              <a:rPr lang="en-GB" dirty="0"/>
              <a:t>Each class has a copy of the planning document.</a:t>
            </a:r>
          </a:p>
          <a:p>
            <a:pPr lvl="1"/>
            <a:r>
              <a:rPr lang="en-GB" dirty="0"/>
              <a:t>They annotate the document (in a set colour) as they do activities, adding new activities as they go. </a:t>
            </a:r>
          </a:p>
          <a:p>
            <a:pPr lvl="1"/>
            <a:r>
              <a:rPr lang="en-GB" dirty="0"/>
              <a:t>Document is kept on the shared area so that others can look and ‘magpie’ ideas. </a:t>
            </a:r>
          </a:p>
          <a:p>
            <a:pPr lvl="1"/>
            <a:r>
              <a:rPr lang="en-GB" dirty="0"/>
              <a:t>The planning document is a working document. </a:t>
            </a:r>
          </a:p>
        </p:txBody>
      </p:sp>
    </p:spTree>
    <p:extLst>
      <p:ext uri="{BB962C8B-B14F-4D97-AF65-F5344CB8AC3E}">
        <p14:creationId xmlns:p14="http://schemas.microsoft.com/office/powerpoint/2010/main" val="499885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57EDD49-F4E1-418D-BD4B-57E51762F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planning document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09CFE9E-8DE3-42AB-BDFC-934F8DEA8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90" y="1694619"/>
            <a:ext cx="10287000" cy="467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022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the classrooms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346" y="1448927"/>
            <a:ext cx="2992283" cy="23374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1120" y="215873"/>
            <a:ext cx="2368880" cy="29497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114" y="3786389"/>
            <a:ext cx="3019579" cy="25390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4369" y="3682717"/>
            <a:ext cx="3339417" cy="27463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6552" y="3165657"/>
            <a:ext cx="2633700" cy="343844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28436">
            <a:off x="5981211" y="1448824"/>
            <a:ext cx="2944623" cy="225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426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Measuring the impact 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468" y="1874517"/>
            <a:ext cx="9296400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331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69E8E3-73AC-462E-B221-5610A61FC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</a:t>
            </a:r>
            <a:r>
              <a:rPr lang="en-GB" dirty="0" smtClean="0"/>
              <a:t>beginning…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985723F-B63D-4DFF-86F4-072A75D42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3150" y="2144136"/>
            <a:ext cx="4870945" cy="37197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301CDCE-D45C-412D-B960-BEAECCDF021A}"/>
              </a:ext>
            </a:extLst>
          </p:cNvPr>
          <p:cNvSpPr txBox="1"/>
          <p:nvPr/>
        </p:nvSpPr>
        <p:spPr>
          <a:xfrm rot="20994278">
            <a:off x="1201696" y="1760244"/>
            <a:ext cx="39709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accent4">
                    <a:lumMod val="50000"/>
                  </a:schemeClr>
                </a:solidFill>
              </a:rPr>
              <a:t>What is a purple learner?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392D867-8E51-44D2-80F3-1C7066557223}"/>
              </a:ext>
            </a:extLst>
          </p:cNvPr>
          <p:cNvSpPr txBox="1"/>
          <p:nvPr/>
        </p:nvSpPr>
        <p:spPr>
          <a:xfrm rot="365467">
            <a:off x="2615723" y="3190258"/>
            <a:ext cx="13585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accent5">
                    <a:lumMod val="50000"/>
                  </a:schemeClr>
                </a:solidFill>
              </a:rPr>
              <a:t>movers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F668959-8D0E-48BD-A430-F0C1FB236699}"/>
              </a:ext>
            </a:extLst>
          </p:cNvPr>
          <p:cNvSpPr txBox="1"/>
          <p:nvPr/>
        </p:nvSpPr>
        <p:spPr>
          <a:xfrm rot="21173796">
            <a:off x="1420951" y="4290059"/>
            <a:ext cx="1411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accent4">
                    <a:lumMod val="50000"/>
                  </a:schemeClr>
                </a:solidFill>
              </a:rPr>
              <a:t>blockers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57AA280-64AE-41B1-9351-50F0CD22249B}"/>
              </a:ext>
            </a:extLst>
          </p:cNvPr>
          <p:cNvSpPr txBox="1"/>
          <p:nvPr/>
        </p:nvSpPr>
        <p:spPr>
          <a:xfrm rot="887025">
            <a:off x="4538074" y="2503987"/>
            <a:ext cx="17652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helpful talk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239792D-0CF9-4C9F-B837-2C9C509FEEA4}"/>
              </a:ext>
            </a:extLst>
          </p:cNvPr>
          <p:cNvSpPr txBox="1"/>
          <p:nvPr/>
        </p:nvSpPr>
        <p:spPr>
          <a:xfrm rot="21163200">
            <a:off x="4022814" y="4136508"/>
            <a:ext cx="21242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unhelpful talk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078D56A-CEB7-4126-BD02-ACB99C330F03}"/>
              </a:ext>
            </a:extLst>
          </p:cNvPr>
          <p:cNvSpPr txBox="1"/>
          <p:nvPr/>
        </p:nvSpPr>
        <p:spPr>
          <a:xfrm rot="384347">
            <a:off x="2713829" y="5478010"/>
            <a:ext cx="3137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accent3">
                    <a:lumMod val="50000"/>
                  </a:schemeClr>
                </a:solidFill>
              </a:rPr>
              <a:t>effective questioning</a:t>
            </a:r>
          </a:p>
        </p:txBody>
      </p:sp>
    </p:spTree>
    <p:extLst>
      <p:ext uri="{BB962C8B-B14F-4D97-AF65-F5344CB8AC3E}">
        <p14:creationId xmlns:p14="http://schemas.microsoft.com/office/powerpoint/2010/main" val="2547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91B8241-BE9C-4554-8D96-01BC9C339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mindset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FF419E0-8DEA-48D7-B16D-111E213CBB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is yours? </a:t>
            </a:r>
          </a:p>
        </p:txBody>
      </p:sp>
    </p:spTree>
    <p:extLst>
      <p:ext uri="{BB962C8B-B14F-4D97-AF65-F5344CB8AC3E}">
        <p14:creationId xmlns:p14="http://schemas.microsoft.com/office/powerpoint/2010/main" val="69943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189BB43-010B-4B18-AD4E-96787B5ED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250" y="260471"/>
            <a:ext cx="10650762" cy="633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584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668A832-903A-42F5-AFF1-28BF934E3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901292"/>
          </a:xfrm>
        </p:spPr>
        <p:txBody>
          <a:bodyPr/>
          <a:lstStyle/>
          <a:p>
            <a:pPr algn="ctr"/>
            <a:r>
              <a:rPr lang="en-GB" dirty="0"/>
              <a:t>Mindset statements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3DB7E95-682E-4BFA-A833-61544C4068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1538654"/>
            <a:ext cx="4800600" cy="4366846"/>
          </a:xfrm>
        </p:spPr>
        <p:txBody>
          <a:bodyPr/>
          <a:lstStyle/>
          <a:p>
            <a:r>
              <a:rPr lang="en-GB" dirty="0"/>
              <a:t>KS1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AA4B2BC-A506-4549-A34C-4376751553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47796" y="1538654"/>
            <a:ext cx="4800600" cy="4366846"/>
          </a:xfrm>
        </p:spPr>
        <p:txBody>
          <a:bodyPr/>
          <a:lstStyle/>
          <a:p>
            <a:r>
              <a:rPr lang="en-GB" dirty="0"/>
              <a:t>KS2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="" xmlns:a16="http://schemas.microsoft.com/office/drawing/2014/main" id="{C470F4EB-F7C0-4011-AF04-7FEDFC6444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337650"/>
              </p:ext>
            </p:extLst>
          </p:nvPr>
        </p:nvGraphicFramePr>
        <p:xfrm>
          <a:off x="1251678" y="2039815"/>
          <a:ext cx="4474316" cy="4527700"/>
        </p:xfrm>
        <a:graphic>
          <a:graphicData uri="http://schemas.openxmlformats.org/drawingml/2006/table">
            <a:tbl>
              <a:tblPr firstRow="1" firstCol="1" bandRow="1"/>
              <a:tblGrid>
                <a:gridCol w="2104172">
                  <a:extLst>
                    <a:ext uri="{9D8B030D-6E8A-4147-A177-3AD203B41FA5}">
                      <a16:colId xmlns="" xmlns:a16="http://schemas.microsoft.com/office/drawing/2014/main" val="2438918234"/>
                    </a:ext>
                  </a:extLst>
                </a:gridCol>
                <a:gridCol w="2370144">
                  <a:extLst>
                    <a:ext uri="{9D8B030D-6E8A-4147-A177-3AD203B41FA5}">
                      <a16:colId xmlns="" xmlns:a16="http://schemas.microsoft.com/office/drawing/2014/main" val="1585309461"/>
                    </a:ext>
                  </a:extLst>
                </a:gridCol>
              </a:tblGrid>
              <a:tr h="1974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Fixed Mindset</a:t>
                      </a:r>
                    </a:p>
                  </a:txBody>
                  <a:tcPr marL="65430" marR="65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Growth Mindset</a:t>
                      </a:r>
                    </a:p>
                  </a:txBody>
                  <a:tcPr marL="65430" marR="65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93264048"/>
                  </a:ext>
                </a:extLst>
              </a:tr>
              <a:tr h="3949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Avoid trying new things</a:t>
                      </a:r>
                    </a:p>
                  </a:txBody>
                  <a:tcPr marL="65430" marR="65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Love trying new things</a:t>
                      </a:r>
                    </a:p>
                  </a:txBody>
                  <a:tcPr marL="65430" marR="65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6281871"/>
                  </a:ext>
                </a:extLst>
              </a:tr>
              <a:tr h="3949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Ignore my teacher’s help </a:t>
                      </a:r>
                    </a:p>
                  </a:txBody>
                  <a:tcPr marL="65430" marR="65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Use my teacher’s help</a:t>
                      </a:r>
                    </a:p>
                  </a:txBody>
                  <a:tcPr marL="65430" marR="65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93758217"/>
                  </a:ext>
                </a:extLst>
              </a:tr>
              <a:tr h="3949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Hate help from my teacher</a:t>
                      </a:r>
                    </a:p>
                  </a:txBody>
                  <a:tcPr marL="65430" marR="65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Love my teacher’s help</a:t>
                      </a:r>
                    </a:p>
                  </a:txBody>
                  <a:tcPr marL="65430" marR="65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7301202"/>
                  </a:ext>
                </a:extLst>
              </a:tr>
              <a:tr h="3949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Hate making mistakes</a:t>
                      </a:r>
                    </a:p>
                  </a:txBody>
                  <a:tcPr marL="65430" marR="65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Learn from mistakes</a:t>
                      </a:r>
                    </a:p>
                  </a:txBody>
                  <a:tcPr marL="65430" marR="65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86238947"/>
                  </a:ext>
                </a:extLst>
              </a:tr>
              <a:tr h="7899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Don’t like it when others are better than me </a:t>
                      </a:r>
                    </a:p>
                  </a:txBody>
                  <a:tcPr marL="65430" marR="65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Love my friends doing well and want to be like them. </a:t>
                      </a:r>
                    </a:p>
                  </a:txBody>
                  <a:tcPr marL="65430" marR="65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54876889"/>
                  </a:ext>
                </a:extLst>
              </a:tr>
              <a:tr h="3949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can’t get smarter</a:t>
                      </a:r>
                    </a:p>
                  </a:txBody>
                  <a:tcPr marL="65430" marR="65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can get smarter</a:t>
                      </a:r>
                    </a:p>
                  </a:txBody>
                  <a:tcPr marL="65430" marR="65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3572889"/>
                  </a:ext>
                </a:extLst>
              </a:tr>
              <a:tr h="1974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Give up easily </a:t>
                      </a:r>
                    </a:p>
                  </a:txBody>
                  <a:tcPr marL="65430" marR="65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Keep going</a:t>
                      </a:r>
                    </a:p>
                  </a:txBody>
                  <a:tcPr marL="65430" marR="65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55948127"/>
                  </a:ext>
                </a:extLst>
              </a:tr>
              <a:tr h="3949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Trying hard is pointless</a:t>
                      </a:r>
                    </a:p>
                  </a:txBody>
                  <a:tcPr marL="65430" marR="65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Trying hard is important </a:t>
                      </a:r>
                    </a:p>
                  </a:txBody>
                  <a:tcPr marL="65430" marR="65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74952127"/>
                  </a:ext>
                </a:extLst>
              </a:tr>
              <a:tr h="592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Trying hard shows you’re not smart</a:t>
                      </a:r>
                    </a:p>
                  </a:txBody>
                  <a:tcPr marL="65430" marR="65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Trying hard makes you smart</a:t>
                      </a:r>
                    </a:p>
                  </a:txBody>
                  <a:tcPr marL="65430" marR="654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61742070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="" xmlns:a16="http://schemas.microsoft.com/office/drawing/2014/main" id="{4F22B21D-CC38-4317-A3B2-E2D3F89D80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2755940"/>
              </p:ext>
            </p:extLst>
          </p:nvPr>
        </p:nvGraphicFramePr>
        <p:xfrm>
          <a:off x="6639815" y="2039815"/>
          <a:ext cx="4675885" cy="4503819"/>
        </p:xfrm>
        <a:graphic>
          <a:graphicData uri="http://schemas.openxmlformats.org/drawingml/2006/table">
            <a:tbl>
              <a:tblPr firstRow="1" firstCol="1" bandRow="1"/>
              <a:tblGrid>
                <a:gridCol w="2282092">
                  <a:extLst>
                    <a:ext uri="{9D8B030D-6E8A-4147-A177-3AD203B41FA5}">
                      <a16:colId xmlns="" xmlns:a16="http://schemas.microsoft.com/office/drawing/2014/main" val="581936878"/>
                    </a:ext>
                  </a:extLst>
                </a:gridCol>
                <a:gridCol w="2393793">
                  <a:extLst>
                    <a:ext uri="{9D8B030D-6E8A-4147-A177-3AD203B41FA5}">
                      <a16:colId xmlns="" xmlns:a16="http://schemas.microsoft.com/office/drawing/2014/main" val="3069509980"/>
                    </a:ext>
                  </a:extLst>
                </a:gridCol>
              </a:tblGrid>
              <a:tr h="1633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Fixed Mindset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Growth Mindset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2916834"/>
                  </a:ext>
                </a:extLst>
              </a:tr>
              <a:tr h="1633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Avoid challenge 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Love challenges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42260149"/>
                  </a:ext>
                </a:extLst>
              </a:tr>
              <a:tr h="3267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world is fixed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world can change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34126896"/>
                  </a:ext>
                </a:extLst>
              </a:tr>
              <a:tr h="1633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Ignore feedback 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Use feedback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27675993"/>
                  </a:ext>
                </a:extLst>
              </a:tr>
              <a:tr h="3267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Hate criticism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Learn from criticism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12799546"/>
                  </a:ext>
                </a:extLst>
              </a:tr>
              <a:tr h="3267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Hate making mistakes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Learn from mistakes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46277042"/>
                  </a:ext>
                </a:extLst>
              </a:tr>
              <a:tr h="3267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Threatened by others success 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Inspired by others success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12301730"/>
                  </a:ext>
                </a:extLst>
              </a:tr>
              <a:tr h="3267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Intelligence stays the same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Intelligence can develop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75286356"/>
                  </a:ext>
                </a:extLst>
              </a:tr>
              <a:tr h="1633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Give up easily 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Keep going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31106248"/>
                  </a:ext>
                </a:extLst>
              </a:tr>
              <a:tr h="3267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Effort is pointless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Effort is important 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96520358"/>
                  </a:ext>
                </a:extLst>
              </a:tr>
              <a:tr h="3267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See setbacks as failure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Learn from setbacks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49107650"/>
                  </a:ext>
                </a:extLst>
              </a:tr>
              <a:tr h="4901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Putting in effort shows you’re not smart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Putting in effort makes you smart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92037263"/>
                  </a:ext>
                </a:extLst>
              </a:tr>
              <a:tr h="1633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Achieve less. 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Achieve more. </a:t>
                      </a:r>
                    </a:p>
                  </a:txBody>
                  <a:tcPr marL="62456" marR="624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90980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6632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1A34E1-928B-437C-A754-DFD5A1F47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728" y="381001"/>
            <a:ext cx="10172700" cy="1043354"/>
          </a:xfrm>
        </p:spPr>
        <p:txBody>
          <a:bodyPr/>
          <a:lstStyle/>
          <a:p>
            <a:pPr algn="ctr"/>
            <a:r>
              <a:rPr lang="en-GB" dirty="0"/>
              <a:t>What is intelligence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1F1246A-7671-4ED1-A29A-8C870427F4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2323" y="2066191"/>
            <a:ext cx="10423105" cy="4308231"/>
          </a:xfrm>
        </p:spPr>
        <p:txBody>
          <a:bodyPr>
            <a:normAutofit fontScale="85000" lnSpcReduction="20000"/>
          </a:bodyPr>
          <a:lstStyle/>
          <a:p>
            <a:pPr marL="342900" lvl="0" indent="-342900" algn="ctr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there a definition of intelligence that everyone agrees with?</a:t>
            </a:r>
          </a:p>
          <a:p>
            <a:pPr marL="342900" lvl="0" indent="-342900" algn="ctr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 you born intelligent or can you develop it?</a:t>
            </a:r>
          </a:p>
          <a:p>
            <a:pPr marL="342900" lvl="0" indent="-342900" algn="ctr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does intelligence look like?</a:t>
            </a:r>
          </a:p>
          <a:p>
            <a:pPr marL="342900" lvl="0" indent="-342900" algn="ctr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does intelligence sound like?</a:t>
            </a:r>
          </a:p>
          <a:p>
            <a:pPr marL="342900" lvl="0" indent="-342900" algn="ctr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everybody intelligent?</a:t>
            </a:r>
          </a:p>
          <a:p>
            <a:pPr marL="342900" lvl="0" indent="-342900" algn="ctr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 a test result show how intelligent an individual is?</a:t>
            </a:r>
          </a:p>
          <a:p>
            <a:pPr marL="342900" lvl="0" indent="-342900" algn="ctr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 there different kinds of intelligence?</a:t>
            </a:r>
          </a:p>
          <a:p>
            <a:pPr marL="342900" lvl="0" indent="-342900" algn="ctr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do you know that is intelligent – why?</a:t>
            </a:r>
          </a:p>
          <a:p>
            <a:pPr marL="342900" lvl="0" indent="-342900" algn="ctr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Were these people born intelligent?</a:t>
            </a:r>
          </a:p>
          <a:p>
            <a:pPr marL="342900" lvl="0" indent="-342900" algn="ctr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evidence do we have to suggest that these people are intelligent?</a:t>
            </a:r>
          </a:p>
          <a:p>
            <a:pPr marL="342900" lvl="0" indent="-342900" algn="ctr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have they achieved? How did they achieve it?</a:t>
            </a: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8433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A60987-941D-49B1-AAFD-B9952E69C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What is Effort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5BE73A0-7C29-474D-A06B-A373A1FB2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7876" y="1325586"/>
            <a:ext cx="8785926" cy="532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383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9E15B4A-71CC-403A-8DE3-4708E22B3D42}"/>
              </a:ext>
            </a:extLst>
          </p:cNvPr>
          <p:cNvSpPr txBox="1"/>
          <p:nvPr/>
        </p:nvSpPr>
        <p:spPr>
          <a:xfrm>
            <a:off x="979317" y="355395"/>
            <a:ext cx="106482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accent3">
                    <a:lumMod val="50000"/>
                  </a:schemeClr>
                </a:solidFill>
              </a:rPr>
              <a:t>What is risk?</a:t>
            </a:r>
          </a:p>
          <a:p>
            <a:pPr algn="ctr"/>
            <a:r>
              <a:rPr lang="en-GB" sz="5400" dirty="0">
                <a:solidFill>
                  <a:schemeClr val="accent3">
                    <a:lumMod val="50000"/>
                  </a:schemeClr>
                </a:solidFill>
              </a:rPr>
              <a:t>Take some risks and a BIG leap in your learning to make a splash in the SEA OF OPPORTUNITY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BFC635A4-A317-4A4D-BA45-40C7E228B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464" y="3771715"/>
            <a:ext cx="30480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407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CF82347-33FD-4D1A-BF27-93E4DD96B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845" y="415941"/>
            <a:ext cx="10178322" cy="1492132"/>
          </a:xfrm>
        </p:spPr>
        <p:txBody>
          <a:bodyPr/>
          <a:lstStyle/>
          <a:p>
            <a:pPr algn="ctr"/>
            <a:r>
              <a:rPr lang="en-GB" dirty="0"/>
              <a:t>What is learning?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="" xmlns:a16="http://schemas.microsoft.com/office/drawing/2014/main" id="{BDD67D36-D486-4974-864A-86791223E7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1225767"/>
              </p:ext>
            </p:extLst>
          </p:nvPr>
        </p:nvGraphicFramePr>
        <p:xfrm>
          <a:off x="2191391" y="116200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3398597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955</TotalTime>
  <Words>554</Words>
  <Application>Microsoft Office PowerPoint</Application>
  <PresentationFormat>Widescreen</PresentationFormat>
  <Paragraphs>111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Gill Sans MT</vt:lpstr>
      <vt:lpstr>Impact</vt:lpstr>
      <vt:lpstr>Symbol</vt:lpstr>
      <vt:lpstr>Times New Roman</vt:lpstr>
      <vt:lpstr>Badge</vt:lpstr>
      <vt:lpstr>Successful Learners</vt:lpstr>
      <vt:lpstr>The beginning…</vt:lpstr>
      <vt:lpstr>mindset</vt:lpstr>
      <vt:lpstr>PowerPoint Presentation</vt:lpstr>
      <vt:lpstr>Mindset statements </vt:lpstr>
      <vt:lpstr>What is intelligence </vt:lpstr>
      <vt:lpstr>What is Effort </vt:lpstr>
      <vt:lpstr>PowerPoint Presentation</vt:lpstr>
      <vt:lpstr>What is learning?</vt:lpstr>
      <vt:lpstr>Being ‘stuck’</vt:lpstr>
      <vt:lpstr>What is the Brain?</vt:lpstr>
      <vt:lpstr>Making mistakes </vt:lpstr>
      <vt:lpstr>Overview</vt:lpstr>
      <vt:lpstr>What we did…</vt:lpstr>
      <vt:lpstr>planning document</vt:lpstr>
      <vt:lpstr>In the classrooms</vt:lpstr>
      <vt:lpstr>Measuring the impact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Successful Learners</dc:title>
  <dc:creator>Owner</dc:creator>
  <cp:lastModifiedBy>c barnes</cp:lastModifiedBy>
  <cp:revision>35</cp:revision>
  <dcterms:created xsi:type="dcterms:W3CDTF">2017-06-15T19:49:59Z</dcterms:created>
  <dcterms:modified xsi:type="dcterms:W3CDTF">2018-06-22T13:37:35Z</dcterms:modified>
</cp:coreProperties>
</file>